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4"/>
  </p:notesMasterIdLst>
  <p:sldIdLst>
    <p:sldId id="257" r:id="rId5"/>
    <p:sldId id="272" r:id="rId6"/>
    <p:sldId id="267" r:id="rId7"/>
    <p:sldId id="273" r:id="rId8"/>
    <p:sldId id="274" r:id="rId9"/>
    <p:sldId id="276" r:id="rId10"/>
    <p:sldId id="263" r:id="rId11"/>
    <p:sldId id="27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0000"/>
    <a:srgbClr val="30353F"/>
    <a:srgbClr val="43CDD9"/>
    <a:srgbClr val="667181"/>
    <a:srgbClr val="BABABA"/>
    <a:srgbClr val="DBDBDB"/>
    <a:srgbClr val="85E0E7"/>
    <a:srgbClr val="515A6B"/>
    <a:srgbClr val="AFBB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113A2C-2F33-40F0-AF4A-09837A5379E5}" v="121" dt="2022-04-17T00:46:40.1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52" autoAdjust="0"/>
  </p:normalViewPr>
  <p:slideViewPr>
    <p:cSldViewPr snapToGrid="0" showGuides="1">
      <p:cViewPr varScale="1">
        <p:scale>
          <a:sx n="107" d="100"/>
          <a:sy n="107" d="100"/>
        </p:scale>
        <p:origin x="612" y="102"/>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16/04/2022</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I am here to go over the results of the attrition analysis for the company</a:t>
            </a:r>
          </a:p>
        </p:txBody>
      </p:sp>
      <p:sp>
        <p:nvSpPr>
          <p:cNvPr id="4" name="Slide Number Placeholder 3"/>
          <p:cNvSpPr>
            <a:spLocks noGrp="1"/>
          </p:cNvSpPr>
          <p:nvPr>
            <p:ph type="sldNum" sz="quarter" idx="5"/>
          </p:nvPr>
        </p:nvSpPr>
        <p:spPr/>
        <p:txBody>
          <a:bodyPr/>
          <a:lstStyle/>
          <a:p>
            <a:fld id="{5FD34AC2-3728-4A8B-B58F-6888FAEC3D20}" type="slidenum">
              <a:rPr lang="id-ID" smtClean="0"/>
              <a:t>1</a:t>
            </a:fld>
            <a:endParaRPr lang="id-ID"/>
          </a:p>
        </p:txBody>
      </p:sp>
    </p:spTree>
    <p:extLst>
      <p:ext uri="{BB962C8B-B14F-4D97-AF65-F5344CB8AC3E}">
        <p14:creationId xmlns:p14="http://schemas.microsoft.com/office/powerpoint/2010/main" val="2108202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recap of the information that was provided.</a:t>
            </a:r>
          </a:p>
          <a:p>
            <a:r>
              <a:rPr lang="en-US" dirty="0"/>
              <a:t>The data that was provided included information with 36 different variables from over 800 employees</a:t>
            </a:r>
          </a:p>
          <a:p>
            <a:r>
              <a:rPr lang="en-US" dirty="0"/>
              <a:t>We were asked to analyze attrition rates, and specifically the factors influencing it.</a:t>
            </a:r>
          </a:p>
        </p:txBody>
      </p:sp>
      <p:sp>
        <p:nvSpPr>
          <p:cNvPr id="4" name="Slide Number Placeholder 3"/>
          <p:cNvSpPr>
            <a:spLocks noGrp="1"/>
          </p:cNvSpPr>
          <p:nvPr>
            <p:ph type="sldNum" sz="quarter" idx="5"/>
          </p:nvPr>
        </p:nvSpPr>
        <p:spPr/>
        <p:txBody>
          <a:bodyPr/>
          <a:lstStyle/>
          <a:p>
            <a:fld id="{5FD34AC2-3728-4A8B-B58F-6888FAEC3D20}" type="slidenum">
              <a:rPr lang="id-ID" smtClean="0"/>
              <a:t>2</a:t>
            </a:fld>
            <a:endParaRPr lang="id-ID"/>
          </a:p>
        </p:txBody>
      </p:sp>
    </p:spTree>
    <p:extLst>
      <p:ext uri="{BB962C8B-B14F-4D97-AF65-F5344CB8AC3E}">
        <p14:creationId xmlns:p14="http://schemas.microsoft.com/office/powerpoint/2010/main" val="3686027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one factor that was found was overtime, here we can see there is a significant difference in attrition rates for employees who do overtime versus those who don’t. Employees who do overtime are over 3 times more likely to leave the company than employees who do not do overtime. Only about 1 in 10 employees who don’t do overtime leave, versus almost 1 in 3 for those who do overtime.</a:t>
            </a:r>
          </a:p>
        </p:txBody>
      </p:sp>
      <p:sp>
        <p:nvSpPr>
          <p:cNvPr id="4" name="Slide Number Placeholder 3"/>
          <p:cNvSpPr>
            <a:spLocks noGrp="1"/>
          </p:cNvSpPr>
          <p:nvPr>
            <p:ph type="sldNum" sz="quarter" idx="5"/>
          </p:nvPr>
        </p:nvSpPr>
        <p:spPr/>
        <p:txBody>
          <a:bodyPr/>
          <a:lstStyle/>
          <a:p>
            <a:fld id="{5FD34AC2-3728-4A8B-B58F-6888FAEC3D20}" type="slidenum">
              <a:rPr lang="id-ID" smtClean="0"/>
              <a:t>3</a:t>
            </a:fld>
            <a:endParaRPr lang="id-ID"/>
          </a:p>
        </p:txBody>
      </p:sp>
    </p:spTree>
    <p:extLst>
      <p:ext uri="{BB962C8B-B14F-4D97-AF65-F5344CB8AC3E}">
        <p14:creationId xmlns:p14="http://schemas.microsoft.com/office/powerpoint/2010/main" val="1793100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factor influencing attrition was monthly income. Not surprisingly, there is a general trend where employees making more money have lower attrition rates, although the trend is partially reversed for high income employees over 7500 a month. Lowest paid employees making between 1000 and 2000 dollars a month have an attrition rate of over 50%, this is more than halved for the next income level of 2,000 to 3,000 a month.</a:t>
            </a:r>
          </a:p>
        </p:txBody>
      </p:sp>
      <p:sp>
        <p:nvSpPr>
          <p:cNvPr id="4" name="Slide Number Placeholder 3"/>
          <p:cNvSpPr>
            <a:spLocks noGrp="1"/>
          </p:cNvSpPr>
          <p:nvPr>
            <p:ph type="sldNum" sz="quarter" idx="5"/>
          </p:nvPr>
        </p:nvSpPr>
        <p:spPr/>
        <p:txBody>
          <a:bodyPr/>
          <a:lstStyle/>
          <a:p>
            <a:fld id="{5FD34AC2-3728-4A8B-B58F-6888FAEC3D20}" type="slidenum">
              <a:rPr lang="id-ID" smtClean="0"/>
              <a:t>4</a:t>
            </a:fld>
            <a:endParaRPr lang="id-ID"/>
          </a:p>
        </p:txBody>
      </p:sp>
    </p:spTree>
    <p:extLst>
      <p:ext uri="{BB962C8B-B14F-4D97-AF65-F5344CB8AC3E}">
        <p14:creationId xmlns:p14="http://schemas.microsoft.com/office/powerpoint/2010/main" val="1737584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working years shows a very similar trend to monthly income. We can see newest employees are the most likely to leave, with employees who have worked at the company for less than a year having an </a:t>
            </a:r>
            <a:r>
              <a:rPr lang="en-US" dirty="0" err="1"/>
              <a:t>attriton</a:t>
            </a:r>
            <a:r>
              <a:rPr lang="en-US" dirty="0"/>
              <a:t> rate of almost 50%. </a:t>
            </a:r>
          </a:p>
        </p:txBody>
      </p:sp>
      <p:sp>
        <p:nvSpPr>
          <p:cNvPr id="4" name="Slide Number Placeholder 3"/>
          <p:cNvSpPr>
            <a:spLocks noGrp="1"/>
          </p:cNvSpPr>
          <p:nvPr>
            <p:ph type="sldNum" sz="quarter" idx="5"/>
          </p:nvPr>
        </p:nvSpPr>
        <p:spPr/>
        <p:txBody>
          <a:bodyPr/>
          <a:lstStyle/>
          <a:p>
            <a:fld id="{5FD34AC2-3728-4A8B-B58F-6888FAEC3D20}" type="slidenum">
              <a:rPr lang="id-ID" smtClean="0"/>
              <a:t>5</a:t>
            </a:fld>
            <a:endParaRPr lang="id-ID"/>
          </a:p>
        </p:txBody>
      </p:sp>
    </p:spTree>
    <p:extLst>
      <p:ext uri="{BB962C8B-B14F-4D97-AF65-F5344CB8AC3E}">
        <p14:creationId xmlns:p14="http://schemas.microsoft.com/office/powerpoint/2010/main" val="829475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additional information, here’s a list rounding up the other categories that influence attrition the most. Along with their corresponding importance for predicting attrition based on a naïve bayes classifier. </a:t>
            </a:r>
          </a:p>
        </p:txBody>
      </p:sp>
      <p:sp>
        <p:nvSpPr>
          <p:cNvPr id="4" name="Slide Number Placeholder 3"/>
          <p:cNvSpPr>
            <a:spLocks noGrp="1"/>
          </p:cNvSpPr>
          <p:nvPr>
            <p:ph type="sldNum" sz="quarter" idx="5"/>
          </p:nvPr>
        </p:nvSpPr>
        <p:spPr/>
        <p:txBody>
          <a:bodyPr/>
          <a:lstStyle/>
          <a:p>
            <a:fld id="{5FD34AC2-3728-4A8B-B58F-6888FAEC3D20}" type="slidenum">
              <a:rPr lang="id-ID" smtClean="0"/>
              <a:t>6</a:t>
            </a:fld>
            <a:endParaRPr lang="id-ID"/>
          </a:p>
        </p:txBody>
      </p:sp>
    </p:spTree>
    <p:extLst>
      <p:ext uri="{BB962C8B-B14F-4D97-AF65-F5344CB8AC3E}">
        <p14:creationId xmlns:p14="http://schemas.microsoft.com/office/powerpoint/2010/main" val="1171335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project request included creating a classifier model that could adequately classify attrition. The first method used a naïve bayes classifier, which as we can see here did not perform up to the desired level. The model’s accuracy and it’s sensitivity (which is the rate at which the model accurately assigns No to attrition were above the requested level, however the specificity (the model’s ability to accurately predict “yes” for attrition did not consistently reach the desired level. Because of the low specificity, We used a random forest classifier which as we can see here performed significantly better, and above the desired levels.</a:t>
            </a:r>
          </a:p>
        </p:txBody>
      </p:sp>
      <p:sp>
        <p:nvSpPr>
          <p:cNvPr id="4" name="Slide Number Placeholder 3"/>
          <p:cNvSpPr>
            <a:spLocks noGrp="1"/>
          </p:cNvSpPr>
          <p:nvPr>
            <p:ph type="sldNum" sz="quarter" idx="5"/>
          </p:nvPr>
        </p:nvSpPr>
        <p:spPr/>
        <p:txBody>
          <a:bodyPr/>
          <a:lstStyle/>
          <a:p>
            <a:fld id="{5FD34AC2-3728-4A8B-B58F-6888FAEC3D20}" type="slidenum">
              <a:rPr lang="id-ID" smtClean="0"/>
              <a:t>7</a:t>
            </a:fld>
            <a:endParaRPr lang="id-ID"/>
          </a:p>
        </p:txBody>
      </p:sp>
    </p:spTree>
    <p:extLst>
      <p:ext uri="{BB962C8B-B14F-4D97-AF65-F5344CB8AC3E}">
        <p14:creationId xmlns:p14="http://schemas.microsoft.com/office/powerpoint/2010/main" val="2454821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we used linear regression to fit a model that could be used to predict employee salaries. A forward automatic selection method was used to identify variables to include in the model, and then additional changes were made to improve the model’s performance. We then ran the model 10 times using different randomly selected train-test sets each time, and we can see the model reached a Root mean square error significantly below $3000. Root mean square error is a measure of how well the model approximates the data. More specifically, a measure of the differences between the actual values and the predicted values, so a lower value is better.</a:t>
            </a:r>
          </a:p>
        </p:txBody>
      </p:sp>
      <p:sp>
        <p:nvSpPr>
          <p:cNvPr id="4" name="Slide Number Placeholder 3"/>
          <p:cNvSpPr>
            <a:spLocks noGrp="1"/>
          </p:cNvSpPr>
          <p:nvPr>
            <p:ph type="sldNum" sz="quarter" idx="5"/>
          </p:nvPr>
        </p:nvSpPr>
        <p:spPr/>
        <p:txBody>
          <a:bodyPr/>
          <a:lstStyle/>
          <a:p>
            <a:fld id="{5FD34AC2-3728-4A8B-B58F-6888FAEC3D20}" type="slidenum">
              <a:rPr lang="id-ID" smtClean="0"/>
              <a:t>8</a:t>
            </a:fld>
            <a:endParaRPr lang="id-ID"/>
          </a:p>
        </p:txBody>
      </p:sp>
    </p:spTree>
    <p:extLst>
      <p:ext uri="{BB962C8B-B14F-4D97-AF65-F5344CB8AC3E}">
        <p14:creationId xmlns:p14="http://schemas.microsoft.com/office/powerpoint/2010/main" val="2964395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if you have any questions, please let me know</a:t>
            </a:r>
          </a:p>
        </p:txBody>
      </p:sp>
      <p:sp>
        <p:nvSpPr>
          <p:cNvPr id="4" name="Slide Number Placeholder 3"/>
          <p:cNvSpPr>
            <a:spLocks noGrp="1"/>
          </p:cNvSpPr>
          <p:nvPr>
            <p:ph type="sldNum" sz="quarter" idx="5"/>
          </p:nvPr>
        </p:nvSpPr>
        <p:spPr/>
        <p:txBody>
          <a:bodyPr/>
          <a:lstStyle/>
          <a:p>
            <a:fld id="{5FD34AC2-3728-4A8B-B58F-6888FAEC3D20}" type="slidenum">
              <a:rPr lang="id-ID" smtClean="0"/>
              <a:t>9</a:t>
            </a:fld>
            <a:endParaRPr lang="id-ID"/>
          </a:p>
        </p:txBody>
      </p:sp>
    </p:spTree>
    <p:extLst>
      <p:ext uri="{BB962C8B-B14F-4D97-AF65-F5344CB8AC3E}">
        <p14:creationId xmlns:p14="http://schemas.microsoft.com/office/powerpoint/2010/main" val="2271401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4/16/2022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4/16/2022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4/16/2022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4/16/2022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4/16/2022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4/16/2022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4/16/2022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4/16/2022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4/16/2022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4/16/2022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4/16/2022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4/16/2022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4/16/2022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t="7537" b="7537"/>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1"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320676" y="3444079"/>
            <a:ext cx="3550652" cy="677108"/>
          </a:xfrm>
          <a:prstGeom prst="rect">
            <a:avLst/>
          </a:prstGeom>
          <a:noFill/>
        </p:spPr>
        <p:txBody>
          <a:bodyPr wrap="none" lIns="0" tIns="0" rIns="0" bIns="0" rtlCol="0">
            <a:spAutoFit/>
          </a:bodyPr>
          <a:lstStyle/>
          <a:p>
            <a:pPr algn="ctr">
              <a:tabLst>
                <a:tab pos="347663" algn="l"/>
              </a:tabLst>
            </a:pPr>
            <a:r>
              <a:rPr lang="en-US" sz="4400" b="1" dirty="0">
                <a:solidFill>
                  <a:schemeClr val="bg1"/>
                </a:solidFill>
                <a:latin typeface="+mj-lt"/>
              </a:rPr>
              <a:t>Case Study 2</a:t>
            </a:r>
          </a:p>
        </p:txBody>
      </p:sp>
      <p:sp>
        <p:nvSpPr>
          <p:cNvPr id="21" name="TextBox 20"/>
          <p:cNvSpPr txBox="1"/>
          <p:nvPr/>
        </p:nvSpPr>
        <p:spPr>
          <a:xfrm>
            <a:off x="5341790" y="4150067"/>
            <a:ext cx="1508426" cy="307777"/>
          </a:xfrm>
          <a:prstGeom prst="rect">
            <a:avLst/>
          </a:prstGeom>
          <a:noFill/>
        </p:spPr>
        <p:txBody>
          <a:bodyPr wrap="none" lIns="0" tIns="0" rIns="0" bIns="0" rtlCol="0">
            <a:spAutoFit/>
          </a:bodyPr>
          <a:lstStyle/>
          <a:p>
            <a:pPr algn="ctr">
              <a:tabLst>
                <a:tab pos="347663" algn="l"/>
              </a:tabLst>
            </a:pPr>
            <a:r>
              <a:rPr lang="en-US" sz="2000" dirty="0">
                <a:solidFill>
                  <a:schemeClr val="bg1"/>
                </a:solidFill>
              </a:rPr>
              <a:t>Miguel Bonilla</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C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C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735082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F22EE-D562-442B-8DFD-AE1EA8E1A5CE}"/>
              </a:ext>
            </a:extLst>
          </p:cNvPr>
          <p:cNvSpPr>
            <a:spLocks noGrp="1"/>
          </p:cNvSpPr>
          <p:nvPr>
            <p:ph type="title"/>
          </p:nvPr>
        </p:nvSpPr>
        <p:spPr>
          <a:xfrm>
            <a:off x="838200" y="3291152"/>
            <a:ext cx="10515600" cy="1325563"/>
          </a:xfrm>
        </p:spPr>
        <p:txBody>
          <a:bodyPr>
            <a:normAutofit/>
          </a:bodyPr>
          <a:lstStyle/>
          <a:p>
            <a:r>
              <a:rPr lang="en-US" sz="3200" b="1" dirty="0">
                <a:latin typeface="Corbel" panose="020B0503020204020204" pitchFamily="34" charset="0"/>
              </a:rPr>
              <a:t>THE ANALYSIS</a:t>
            </a:r>
          </a:p>
        </p:txBody>
      </p:sp>
      <p:sp>
        <p:nvSpPr>
          <p:cNvPr id="3" name="Content Placeholder 2">
            <a:extLst>
              <a:ext uri="{FF2B5EF4-FFF2-40B4-BE49-F238E27FC236}">
                <a16:creationId xmlns:a16="http://schemas.microsoft.com/office/drawing/2014/main" id="{3605DA32-1E43-4F03-B12A-F9815534048B}"/>
              </a:ext>
            </a:extLst>
          </p:cNvPr>
          <p:cNvSpPr>
            <a:spLocks noGrp="1"/>
          </p:cNvSpPr>
          <p:nvPr>
            <p:ph sz="half" idx="1"/>
          </p:nvPr>
        </p:nvSpPr>
        <p:spPr>
          <a:xfrm>
            <a:off x="838201" y="4478867"/>
            <a:ext cx="5181600" cy="1977496"/>
          </a:xfrm>
        </p:spPr>
        <p:txBody>
          <a:bodyPr/>
          <a:lstStyle/>
          <a:p>
            <a:pPr marL="0" indent="0">
              <a:buNone/>
            </a:pPr>
            <a:r>
              <a:rPr lang="en-US" dirty="0"/>
              <a:t>Dataset</a:t>
            </a:r>
          </a:p>
          <a:p>
            <a:r>
              <a:rPr lang="en-US" dirty="0"/>
              <a:t>Information from 870 employees of Frito-Lay</a:t>
            </a:r>
          </a:p>
          <a:p>
            <a:r>
              <a:rPr lang="en-US" dirty="0"/>
              <a:t>36 different variables</a:t>
            </a:r>
          </a:p>
          <a:p>
            <a:pPr marL="0" indent="0">
              <a:buNone/>
            </a:pPr>
            <a:endParaRPr lang="en-US" dirty="0"/>
          </a:p>
        </p:txBody>
      </p:sp>
      <p:sp>
        <p:nvSpPr>
          <p:cNvPr id="4" name="Content Placeholder 3">
            <a:extLst>
              <a:ext uri="{FF2B5EF4-FFF2-40B4-BE49-F238E27FC236}">
                <a16:creationId xmlns:a16="http://schemas.microsoft.com/office/drawing/2014/main" id="{BBED699F-B347-464D-B0E2-7F85B8D2A7C1}"/>
              </a:ext>
            </a:extLst>
          </p:cNvPr>
          <p:cNvSpPr>
            <a:spLocks noGrp="1"/>
          </p:cNvSpPr>
          <p:nvPr>
            <p:ph sz="half" idx="2"/>
          </p:nvPr>
        </p:nvSpPr>
        <p:spPr>
          <a:xfrm>
            <a:off x="6172201" y="4478867"/>
            <a:ext cx="5181600" cy="1977496"/>
          </a:xfrm>
        </p:spPr>
        <p:txBody>
          <a:bodyPr/>
          <a:lstStyle/>
          <a:p>
            <a:pPr marL="0" indent="0">
              <a:buNone/>
            </a:pPr>
            <a:r>
              <a:rPr lang="en-US" dirty="0"/>
              <a:t>Analyzing</a:t>
            </a:r>
          </a:p>
          <a:p>
            <a:r>
              <a:rPr lang="en-US" dirty="0"/>
              <a:t>Attrition Rates</a:t>
            </a:r>
          </a:p>
          <a:p>
            <a:r>
              <a:rPr lang="en-US" dirty="0"/>
              <a:t>Salaries</a:t>
            </a:r>
          </a:p>
          <a:p>
            <a:pPr marL="0" indent="0">
              <a:buNone/>
            </a:pPr>
            <a:endParaRPr lang="en-US" dirty="0"/>
          </a:p>
        </p:txBody>
      </p:sp>
      <p:pic>
        <p:nvPicPr>
          <p:cNvPr id="6" name="Picture 5" descr="A picture containing food, chip, indoor, snack food&#10;&#10;Description automatically generated">
            <a:extLst>
              <a:ext uri="{FF2B5EF4-FFF2-40B4-BE49-F238E27FC236}">
                <a16:creationId xmlns:a16="http://schemas.microsoft.com/office/drawing/2014/main" id="{C38DD263-B501-458D-B7A3-A9998ABBCC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3429000"/>
          </a:xfrm>
          <a:prstGeom prst="rect">
            <a:avLst/>
          </a:prstGeom>
        </p:spPr>
      </p:pic>
    </p:spTree>
    <p:extLst>
      <p:ext uri="{BB962C8B-B14F-4D97-AF65-F5344CB8AC3E}">
        <p14:creationId xmlns:p14="http://schemas.microsoft.com/office/powerpoint/2010/main" val="121306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2" name="TextBox 101"/>
          <p:cNvSpPr txBox="1"/>
          <p:nvPr/>
        </p:nvSpPr>
        <p:spPr>
          <a:xfrm>
            <a:off x="685687" y="2889551"/>
            <a:ext cx="2557586" cy="2154436"/>
          </a:xfrm>
          <a:prstGeom prst="rect">
            <a:avLst/>
          </a:prstGeom>
          <a:noFill/>
        </p:spPr>
        <p:txBody>
          <a:bodyPr wrap="square" lIns="0" tIns="0" rIns="0" bIns="0" rtlCol="0">
            <a:spAutoFit/>
          </a:bodyPr>
          <a:lstStyle/>
          <a:p>
            <a:r>
              <a:rPr lang="en-US" sz="2000" dirty="0">
                <a:solidFill>
                  <a:schemeClr val="bg1"/>
                </a:solidFill>
              </a:rPr>
              <a:t>Employee overtime is the factor which contributes most to attrition.</a:t>
            </a:r>
          </a:p>
          <a:p>
            <a:r>
              <a:rPr lang="en-US" sz="2000" dirty="0">
                <a:solidFill>
                  <a:schemeClr val="bg1"/>
                </a:solidFill>
              </a:rPr>
              <a:t>Employees who work overtime are three times as likely to leave</a:t>
            </a:r>
          </a:p>
        </p:txBody>
      </p:sp>
      <p:sp>
        <p:nvSpPr>
          <p:cNvPr id="103" name="TextBox 102"/>
          <p:cNvSpPr txBox="1"/>
          <p:nvPr/>
        </p:nvSpPr>
        <p:spPr>
          <a:xfrm>
            <a:off x="646421" y="1389021"/>
            <a:ext cx="3001668"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Overtime</a:t>
            </a:r>
          </a:p>
        </p:txBody>
      </p:sp>
      <p:cxnSp>
        <p:nvCxnSpPr>
          <p:cNvPr id="105" name="Straight Connector 104">
            <a:extLst>
              <a:ext uri="{C183D7F6-B498-43B3-948B-1728B52AA6E4}">
                <adec:decorative xmlns:adec="http://schemas.microsoft.com/office/drawing/2017/decorative" val="1"/>
              </a:ext>
            </a:extLst>
          </p:cNvPr>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pic>
        <p:nvPicPr>
          <p:cNvPr id="6" name="Picture 5">
            <a:extLst>
              <a:ext uri="{FF2B5EF4-FFF2-40B4-BE49-F238E27FC236}">
                <a16:creationId xmlns:a16="http://schemas.microsoft.com/office/drawing/2014/main" id="{8A6ADEF8-0EAB-473E-93DB-3B5CF95ED361}"/>
              </a:ext>
            </a:extLst>
          </p:cNvPr>
          <p:cNvPicPr>
            <a:picLocks noChangeAspect="1"/>
          </p:cNvPicPr>
          <p:nvPr/>
        </p:nvPicPr>
        <p:blipFill>
          <a:blip r:embed="rId3"/>
          <a:stretch>
            <a:fillRect/>
          </a:stretch>
        </p:blipFill>
        <p:spPr>
          <a:xfrm>
            <a:off x="4117332" y="1506236"/>
            <a:ext cx="6666667" cy="4114286"/>
          </a:xfrm>
          <a:prstGeom prst="rect">
            <a:avLst/>
          </a:prstGeom>
        </p:spPr>
      </p:pic>
      <p:sp>
        <p:nvSpPr>
          <p:cNvPr id="7" name="TextBox 6">
            <a:extLst>
              <a:ext uri="{FF2B5EF4-FFF2-40B4-BE49-F238E27FC236}">
                <a16:creationId xmlns:a16="http://schemas.microsoft.com/office/drawing/2014/main" id="{EFE9CA6B-262A-46CD-8500-F7500582D789}"/>
              </a:ext>
            </a:extLst>
          </p:cNvPr>
          <p:cNvSpPr txBox="1"/>
          <p:nvPr/>
        </p:nvSpPr>
        <p:spPr>
          <a:xfrm>
            <a:off x="5677227" y="3378713"/>
            <a:ext cx="837543" cy="369332"/>
          </a:xfrm>
          <a:prstGeom prst="rect">
            <a:avLst/>
          </a:prstGeom>
          <a:noFill/>
        </p:spPr>
        <p:txBody>
          <a:bodyPr wrap="square" rtlCol="0">
            <a:spAutoFit/>
          </a:bodyPr>
          <a:lstStyle/>
          <a:p>
            <a:r>
              <a:rPr lang="en-US" dirty="0">
                <a:solidFill>
                  <a:schemeClr val="bg1"/>
                </a:solidFill>
                <a:latin typeface="Abadi Extra Light" panose="020B0604020202020204" pitchFamily="34" charset="0"/>
              </a:rPr>
              <a:t>90.3%</a:t>
            </a:r>
          </a:p>
        </p:txBody>
      </p:sp>
      <p:sp>
        <p:nvSpPr>
          <p:cNvPr id="14" name="TextBox 13">
            <a:extLst>
              <a:ext uri="{FF2B5EF4-FFF2-40B4-BE49-F238E27FC236}">
                <a16:creationId xmlns:a16="http://schemas.microsoft.com/office/drawing/2014/main" id="{2612B999-8927-4F49-B28D-C84B0CD1314B}"/>
              </a:ext>
            </a:extLst>
          </p:cNvPr>
          <p:cNvSpPr txBox="1"/>
          <p:nvPr/>
        </p:nvSpPr>
        <p:spPr>
          <a:xfrm>
            <a:off x="5739109" y="4750393"/>
            <a:ext cx="713781" cy="369332"/>
          </a:xfrm>
          <a:prstGeom prst="rect">
            <a:avLst/>
          </a:prstGeom>
          <a:noFill/>
        </p:spPr>
        <p:txBody>
          <a:bodyPr wrap="square" rtlCol="0">
            <a:spAutoFit/>
          </a:bodyPr>
          <a:lstStyle/>
          <a:p>
            <a:r>
              <a:rPr lang="en-US" dirty="0">
                <a:solidFill>
                  <a:schemeClr val="bg1"/>
                </a:solidFill>
                <a:latin typeface="Abadi Extra Light" panose="020B0604020202020204" pitchFamily="34" charset="0"/>
              </a:rPr>
              <a:t>9.7%</a:t>
            </a:r>
          </a:p>
        </p:txBody>
      </p:sp>
      <p:sp>
        <p:nvSpPr>
          <p:cNvPr id="15" name="TextBox 14">
            <a:extLst>
              <a:ext uri="{FF2B5EF4-FFF2-40B4-BE49-F238E27FC236}">
                <a16:creationId xmlns:a16="http://schemas.microsoft.com/office/drawing/2014/main" id="{218407E8-AB44-4CF9-81D5-FAE8B1AA713E}"/>
              </a:ext>
            </a:extLst>
          </p:cNvPr>
          <p:cNvSpPr txBox="1"/>
          <p:nvPr/>
        </p:nvSpPr>
        <p:spPr>
          <a:xfrm>
            <a:off x="8074665" y="3378713"/>
            <a:ext cx="837543" cy="369332"/>
          </a:xfrm>
          <a:prstGeom prst="rect">
            <a:avLst/>
          </a:prstGeom>
          <a:noFill/>
        </p:spPr>
        <p:txBody>
          <a:bodyPr wrap="square" rtlCol="0">
            <a:spAutoFit/>
          </a:bodyPr>
          <a:lstStyle/>
          <a:p>
            <a:r>
              <a:rPr lang="en-US" dirty="0">
                <a:solidFill>
                  <a:schemeClr val="bg1"/>
                </a:solidFill>
                <a:latin typeface="Abadi Extra Light" panose="020B0604020202020204" pitchFamily="34" charset="0"/>
              </a:rPr>
              <a:t>68.3%</a:t>
            </a:r>
          </a:p>
        </p:txBody>
      </p:sp>
      <p:sp>
        <p:nvSpPr>
          <p:cNvPr id="16" name="TextBox 15">
            <a:extLst>
              <a:ext uri="{FF2B5EF4-FFF2-40B4-BE49-F238E27FC236}">
                <a16:creationId xmlns:a16="http://schemas.microsoft.com/office/drawing/2014/main" id="{93B9669D-CC82-4199-BB7D-0BCF4D64C392}"/>
              </a:ext>
            </a:extLst>
          </p:cNvPr>
          <p:cNvSpPr txBox="1"/>
          <p:nvPr/>
        </p:nvSpPr>
        <p:spPr>
          <a:xfrm>
            <a:off x="8075955" y="4750393"/>
            <a:ext cx="837543" cy="369332"/>
          </a:xfrm>
          <a:prstGeom prst="rect">
            <a:avLst/>
          </a:prstGeom>
          <a:noFill/>
        </p:spPr>
        <p:txBody>
          <a:bodyPr wrap="square" rtlCol="0">
            <a:spAutoFit/>
          </a:bodyPr>
          <a:lstStyle/>
          <a:p>
            <a:r>
              <a:rPr lang="en-US" dirty="0">
                <a:solidFill>
                  <a:schemeClr val="bg1"/>
                </a:solidFill>
                <a:latin typeface="Abadi Extra Light" panose="020B0604020202020204" pitchFamily="34" charset="0"/>
              </a:rPr>
              <a:t>31.7%</a:t>
            </a:r>
          </a:p>
        </p:txBody>
      </p:sp>
    </p:spTree>
    <p:extLst>
      <p:ext uri="{BB962C8B-B14F-4D97-AF65-F5344CB8AC3E}">
        <p14:creationId xmlns:p14="http://schemas.microsoft.com/office/powerpoint/2010/main" val="242014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2" name="TextBox 101"/>
          <p:cNvSpPr txBox="1"/>
          <p:nvPr/>
        </p:nvSpPr>
        <p:spPr>
          <a:xfrm>
            <a:off x="685687" y="2889551"/>
            <a:ext cx="2557586" cy="2154436"/>
          </a:xfrm>
          <a:prstGeom prst="rect">
            <a:avLst/>
          </a:prstGeom>
          <a:noFill/>
        </p:spPr>
        <p:txBody>
          <a:bodyPr wrap="square" lIns="0" tIns="0" rIns="0" bIns="0" rtlCol="0">
            <a:spAutoFit/>
          </a:bodyPr>
          <a:lstStyle/>
          <a:p>
            <a:r>
              <a:rPr lang="en-US" sz="2000" dirty="0">
                <a:solidFill>
                  <a:schemeClr val="bg1"/>
                </a:solidFill>
              </a:rPr>
              <a:t>Employees with lower monthly incomes are overall more likely to leave the company</a:t>
            </a:r>
          </a:p>
          <a:p>
            <a:r>
              <a:rPr lang="en-US" sz="2000" dirty="0">
                <a:solidFill>
                  <a:schemeClr val="bg1"/>
                </a:solidFill>
              </a:rPr>
              <a:t>The trend slightly reverses for employees with high salaries</a:t>
            </a:r>
          </a:p>
        </p:txBody>
      </p:sp>
      <p:sp>
        <p:nvSpPr>
          <p:cNvPr id="103" name="TextBox 102"/>
          <p:cNvSpPr txBox="1"/>
          <p:nvPr/>
        </p:nvSpPr>
        <p:spPr>
          <a:xfrm>
            <a:off x="646421" y="1389021"/>
            <a:ext cx="3001668" cy="984885"/>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Monthly Income</a:t>
            </a:r>
          </a:p>
        </p:txBody>
      </p:sp>
      <p:cxnSp>
        <p:nvCxnSpPr>
          <p:cNvPr id="105" name="Straight Connector 104">
            <a:extLst>
              <a:ext uri="{C183D7F6-B498-43B3-948B-1728B52AA6E4}">
                <adec:decorative xmlns:adec="http://schemas.microsoft.com/office/drawing/2017/decorative" val="1"/>
              </a:ext>
            </a:extLst>
          </p:cNvPr>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pic>
        <p:nvPicPr>
          <p:cNvPr id="11" name="Picture 10">
            <a:extLst>
              <a:ext uri="{FF2B5EF4-FFF2-40B4-BE49-F238E27FC236}">
                <a16:creationId xmlns:a16="http://schemas.microsoft.com/office/drawing/2014/main" id="{B3B0A0A9-1D35-4E0A-9A69-4BFC1EC5E2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7332" y="1506236"/>
            <a:ext cx="6666667" cy="4114286"/>
          </a:xfrm>
          <a:prstGeom prst="rect">
            <a:avLst/>
          </a:prstGeom>
        </p:spPr>
      </p:pic>
    </p:spTree>
    <p:extLst>
      <p:ext uri="{BB962C8B-B14F-4D97-AF65-F5344CB8AC3E}">
        <p14:creationId xmlns:p14="http://schemas.microsoft.com/office/powerpoint/2010/main" val="3544893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2" name="TextBox 101"/>
          <p:cNvSpPr txBox="1"/>
          <p:nvPr/>
        </p:nvSpPr>
        <p:spPr>
          <a:xfrm>
            <a:off x="685687" y="2889551"/>
            <a:ext cx="2557586" cy="1538883"/>
          </a:xfrm>
          <a:prstGeom prst="rect">
            <a:avLst/>
          </a:prstGeom>
          <a:noFill/>
        </p:spPr>
        <p:txBody>
          <a:bodyPr wrap="square" lIns="0" tIns="0" rIns="0" bIns="0" rtlCol="0">
            <a:spAutoFit/>
          </a:bodyPr>
          <a:lstStyle/>
          <a:p>
            <a:r>
              <a:rPr lang="en-US" sz="2000" dirty="0">
                <a:solidFill>
                  <a:schemeClr val="bg1"/>
                </a:solidFill>
              </a:rPr>
              <a:t>Employees with more overall working years are less likely to leave</a:t>
            </a:r>
          </a:p>
          <a:p>
            <a:r>
              <a:rPr lang="en-US" sz="2000" dirty="0">
                <a:solidFill>
                  <a:schemeClr val="bg1"/>
                </a:solidFill>
              </a:rPr>
              <a:t>New Employees are the most likely to leave</a:t>
            </a:r>
          </a:p>
        </p:txBody>
      </p:sp>
      <p:sp>
        <p:nvSpPr>
          <p:cNvPr id="103" name="TextBox 102"/>
          <p:cNvSpPr txBox="1"/>
          <p:nvPr/>
        </p:nvSpPr>
        <p:spPr>
          <a:xfrm>
            <a:off x="646421" y="1389021"/>
            <a:ext cx="3001668" cy="984885"/>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Total Working Years</a:t>
            </a:r>
          </a:p>
        </p:txBody>
      </p:sp>
      <p:cxnSp>
        <p:nvCxnSpPr>
          <p:cNvPr id="105" name="Straight Connector 104">
            <a:extLst>
              <a:ext uri="{C183D7F6-B498-43B3-948B-1728B52AA6E4}">
                <adec:decorative xmlns:adec="http://schemas.microsoft.com/office/drawing/2017/decorative" val="1"/>
              </a:ext>
            </a:extLst>
          </p:cNvPr>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pic>
        <p:nvPicPr>
          <p:cNvPr id="11" name="Picture 10">
            <a:extLst>
              <a:ext uri="{FF2B5EF4-FFF2-40B4-BE49-F238E27FC236}">
                <a16:creationId xmlns:a16="http://schemas.microsoft.com/office/drawing/2014/main" id="{3DDAC5D9-B77D-44C3-921C-A57F90CE7D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17332" y="1506236"/>
            <a:ext cx="6666667" cy="4114286"/>
          </a:xfrm>
          <a:prstGeom prst="rect">
            <a:avLst/>
          </a:prstGeom>
        </p:spPr>
      </p:pic>
    </p:spTree>
    <p:extLst>
      <p:ext uri="{BB962C8B-B14F-4D97-AF65-F5344CB8AC3E}">
        <p14:creationId xmlns:p14="http://schemas.microsoft.com/office/powerpoint/2010/main" val="1594256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C183D7F6-B498-43B3-948B-1728B52AA6E4}">
                <adec:decorative xmlns:adec="http://schemas.microsoft.com/office/drawing/2017/decorative" val="1"/>
              </a:ext>
            </a:extLst>
          </p:cNvPr>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p:cNvSpPr txBox="1"/>
          <p:nvPr/>
        </p:nvSpPr>
        <p:spPr>
          <a:xfrm>
            <a:off x="11857440" y="6481180"/>
            <a:ext cx="277640" cy="307777"/>
          </a:xfrm>
          <a:prstGeom prst="rect">
            <a:avLst/>
          </a:prstGeom>
          <a:noFill/>
        </p:spPr>
        <p:txBody>
          <a:bodyPr wrap="none" rtlCol="0">
            <a:spAutoFit/>
          </a:bodyPr>
          <a:lstStyle/>
          <a:p>
            <a:r>
              <a:rPr lang="en-US" sz="1400" b="1" dirty="0">
                <a:solidFill>
                  <a:schemeClr val="bg1"/>
                </a:solidFill>
              </a:rPr>
              <a:t>0</a:t>
            </a:r>
          </a:p>
        </p:txBody>
      </p:sp>
      <p:sp>
        <p:nvSpPr>
          <p:cNvPr id="103" name="TextBox 102"/>
          <p:cNvSpPr txBox="1"/>
          <p:nvPr/>
        </p:nvSpPr>
        <p:spPr>
          <a:xfrm>
            <a:off x="647892" y="1900307"/>
            <a:ext cx="3001668"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Top Factors</a:t>
            </a:r>
          </a:p>
        </p:txBody>
      </p:sp>
      <p:cxnSp>
        <p:nvCxnSpPr>
          <p:cNvPr id="105" name="Straight Connector 104">
            <a:extLst>
              <a:ext uri="{C183D7F6-B498-43B3-948B-1728B52AA6E4}">
                <adec:decorative xmlns:adec="http://schemas.microsoft.com/office/drawing/2017/decorative" val="1"/>
              </a:ext>
            </a:extLst>
          </p:cNvPr>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4" hidden="1">
            <a:extLst>
              <a:ext uri="{FF2B5EF4-FFF2-40B4-BE49-F238E27FC236}">
                <a16:creationId xmlns:a16="http://schemas.microsoft.com/office/drawing/2014/main" id="{B353CF45-7FD3-4F2B-B046-D14200DBD7E2}"/>
              </a:ext>
            </a:extLst>
          </p:cNvPr>
          <p:cNvSpPr>
            <a:spLocks noGrp="1"/>
          </p:cNvSpPr>
          <p:nvPr>
            <p:ph type="title"/>
          </p:nvPr>
        </p:nvSpPr>
        <p:spPr/>
        <p:txBody>
          <a:bodyPr/>
          <a:lstStyle/>
          <a:p>
            <a:r>
              <a:rPr lang="en-US" dirty="0"/>
              <a:t>Slide 10</a:t>
            </a:r>
          </a:p>
        </p:txBody>
      </p:sp>
      <p:pic>
        <p:nvPicPr>
          <p:cNvPr id="11" name="Picture 10">
            <a:extLst>
              <a:ext uri="{FF2B5EF4-FFF2-40B4-BE49-F238E27FC236}">
                <a16:creationId xmlns:a16="http://schemas.microsoft.com/office/drawing/2014/main" id="{3DDAC5D9-B77D-44C3-921C-A57F90CE7D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48800" y="1506236"/>
            <a:ext cx="5603731" cy="4114286"/>
          </a:xfrm>
          <a:prstGeom prst="rect">
            <a:avLst/>
          </a:prstGeom>
        </p:spPr>
      </p:pic>
    </p:spTree>
    <p:extLst>
      <p:ext uri="{BB962C8B-B14F-4D97-AF65-F5344CB8AC3E}">
        <p14:creationId xmlns:p14="http://schemas.microsoft.com/office/powerpoint/2010/main" val="3142514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C77A60EB-A190-469A-8A3C-CB55DA8836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6401" y="1030518"/>
            <a:ext cx="6969132" cy="4977952"/>
          </a:xfrm>
          <a:prstGeom prst="rect">
            <a:avLst/>
          </a:prstGeom>
        </p:spPr>
      </p:pic>
      <p:pic>
        <p:nvPicPr>
          <p:cNvPr id="141" name="Picture 140">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54240" y="1"/>
            <a:ext cx="4937759" cy="6857999"/>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54240" y="0"/>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Oval 34">
            <a:extLst>
              <a:ext uri="{C183D7F6-B498-43B3-948B-1728B52AA6E4}">
                <adec:decorative xmlns:adec="http://schemas.microsoft.com/office/drawing/2017/decorative" val="1"/>
              </a:ext>
            </a:extLst>
          </p:cNvPr>
          <p:cNvSpPr/>
          <p:nvPr/>
        </p:nvSpPr>
        <p:spPr>
          <a:xfrm>
            <a:off x="8912895" y="832629"/>
            <a:ext cx="1620450" cy="16204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TextBox 144"/>
          <p:cNvSpPr txBox="1"/>
          <p:nvPr/>
        </p:nvSpPr>
        <p:spPr>
          <a:xfrm>
            <a:off x="7780020" y="3242496"/>
            <a:ext cx="3886200" cy="276998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dirty="0">
                <a:solidFill>
                  <a:schemeClr val="bg1"/>
                </a:solidFill>
              </a:rPr>
              <a:t>Two separate models created to predict attrition</a:t>
            </a:r>
          </a:p>
          <a:p>
            <a:pPr marL="285750" indent="-285750">
              <a:buFont typeface="Arial" panose="020B0604020202020204" pitchFamily="34" charset="0"/>
              <a:buChar char="•"/>
            </a:pPr>
            <a:r>
              <a:rPr lang="en-US" dirty="0">
                <a:solidFill>
                  <a:schemeClr val="bg1"/>
                </a:solidFill>
              </a:rPr>
              <a:t>Naïve Bayes &amp; Random Forests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Naïve Bayes is better at predicting “No” attrition</a:t>
            </a:r>
          </a:p>
          <a:p>
            <a:pPr marL="285750" indent="-285750">
              <a:buFont typeface="Arial" panose="020B0604020202020204" pitchFamily="34" charset="0"/>
              <a:buChar char="•"/>
            </a:pPr>
            <a:r>
              <a:rPr lang="en-US" dirty="0">
                <a:solidFill>
                  <a:schemeClr val="bg1"/>
                </a:solidFill>
              </a:rPr>
              <a:t>Random Forest is better at predicting employee leaving (specificity)</a:t>
            </a:r>
          </a:p>
          <a:p>
            <a:endParaRPr lang="en-US" dirty="0">
              <a:solidFill>
                <a:schemeClr val="bg1"/>
              </a:solidFill>
            </a:endParaRPr>
          </a:p>
          <a:p>
            <a:endParaRPr lang="en-US" dirty="0">
              <a:solidFill>
                <a:schemeClr val="bg1"/>
              </a:solidFill>
            </a:endParaRPr>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347735" y="5910588"/>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Freeform 34" descr="This image is an icon of three human beings and a circle. "/>
          <p:cNvSpPr>
            <a:spLocks noEditPoints="1"/>
          </p:cNvSpPr>
          <p:nvPr/>
        </p:nvSpPr>
        <p:spPr bwMode="auto">
          <a:xfrm>
            <a:off x="9347734" y="1266044"/>
            <a:ext cx="750772" cy="753618"/>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26" name="Picture 25">
            <a:extLst>
              <a:ext uri="{FF2B5EF4-FFF2-40B4-BE49-F238E27FC236}">
                <a16:creationId xmlns:a16="http://schemas.microsoft.com/office/drawing/2014/main" id="{915C01BB-09F9-4AD9-AB98-AE41566010B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06400" y="1030518"/>
            <a:ext cx="6969133" cy="4977952"/>
          </a:xfrm>
          <a:prstGeom prst="rect">
            <a:avLst/>
          </a:prstGeom>
        </p:spPr>
      </p:pic>
      <p:sp>
        <p:nvSpPr>
          <p:cNvPr id="30" name="TextBox 29">
            <a:extLst>
              <a:ext uri="{FF2B5EF4-FFF2-40B4-BE49-F238E27FC236}">
                <a16:creationId xmlns:a16="http://schemas.microsoft.com/office/drawing/2014/main" id="{3642DE68-3AA1-4438-9040-19486C81E16D}"/>
              </a:ext>
            </a:extLst>
          </p:cNvPr>
          <p:cNvSpPr txBox="1"/>
          <p:nvPr/>
        </p:nvSpPr>
        <p:spPr>
          <a:xfrm>
            <a:off x="467127" y="357087"/>
            <a:ext cx="4391744" cy="492443"/>
          </a:xfrm>
          <a:prstGeom prst="rect">
            <a:avLst/>
          </a:prstGeom>
          <a:noFill/>
        </p:spPr>
        <p:txBody>
          <a:bodyPr wrap="square" lIns="0" tIns="0" rIns="0" bIns="0" rtlCol="0">
            <a:spAutoFit/>
          </a:bodyPr>
          <a:lstStyle/>
          <a:p>
            <a:pPr>
              <a:tabLst>
                <a:tab pos="347663" algn="l"/>
              </a:tabLst>
            </a:pPr>
            <a:r>
              <a:rPr lang="en-US" sz="3200" b="1" dirty="0">
                <a:latin typeface="+mj-lt"/>
              </a:rPr>
              <a:t>Attrition Classification</a:t>
            </a:r>
          </a:p>
        </p:txBody>
      </p:sp>
    </p:spTree>
    <p:extLst>
      <p:ext uri="{BB962C8B-B14F-4D97-AF65-F5344CB8AC3E}">
        <p14:creationId xmlns:p14="http://schemas.microsoft.com/office/powerpoint/2010/main" val="172723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140">
            <a:extLs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9499"/>
          <a:stretch/>
        </p:blipFill>
        <p:spPr>
          <a:xfrm>
            <a:off x="7254240" y="-2"/>
            <a:ext cx="4937760" cy="6858000"/>
          </a:xfrm>
          <a:custGeom>
            <a:avLst/>
            <a:gdLst>
              <a:gd name="connsiteX0" fmla="*/ 0 w 4937760"/>
              <a:gd name="connsiteY0" fmla="*/ 0 h 6857999"/>
              <a:gd name="connsiteX1" fmla="*/ 4937760 w 4937760"/>
              <a:gd name="connsiteY1" fmla="*/ 0 h 6857999"/>
              <a:gd name="connsiteX2" fmla="*/ 4937760 w 4937760"/>
              <a:gd name="connsiteY2" fmla="*/ 6857999 h 6857999"/>
              <a:gd name="connsiteX3" fmla="*/ 0 w 493776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937760" h="6857999">
                <a:moveTo>
                  <a:pt x="0" y="0"/>
                </a:moveTo>
                <a:lnTo>
                  <a:pt x="4937760" y="0"/>
                </a:lnTo>
                <a:lnTo>
                  <a:pt x="4937760" y="6857999"/>
                </a:lnTo>
                <a:lnTo>
                  <a:pt x="0" y="6857999"/>
                </a:lnTo>
                <a:close/>
              </a:path>
            </a:pathLst>
          </a:custGeom>
        </p:spPr>
      </p:pic>
      <p:sp>
        <p:nvSpPr>
          <p:cNvPr id="140" name="Rectangle 139">
            <a:extLst>
              <a:ext uri="{C183D7F6-B498-43B3-948B-1728B52AA6E4}">
                <adec:decorative xmlns:adec="http://schemas.microsoft.com/office/drawing/2017/decorative" val="1"/>
              </a:ext>
            </a:extLst>
          </p:cNvPr>
          <p:cNvSpPr/>
          <p:nvPr/>
        </p:nvSpPr>
        <p:spPr>
          <a:xfrm>
            <a:off x="7254240" y="-2"/>
            <a:ext cx="493776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Oval 34">
            <a:extLst>
              <a:ext uri="{C183D7F6-B498-43B3-948B-1728B52AA6E4}">
                <adec:decorative xmlns:adec="http://schemas.microsoft.com/office/drawing/2017/decorative" val="1"/>
              </a:ext>
            </a:extLst>
          </p:cNvPr>
          <p:cNvSpPr/>
          <p:nvPr/>
        </p:nvSpPr>
        <p:spPr>
          <a:xfrm>
            <a:off x="8912895" y="832629"/>
            <a:ext cx="1620450" cy="16204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TextBox 144"/>
          <p:cNvSpPr txBox="1"/>
          <p:nvPr/>
        </p:nvSpPr>
        <p:spPr>
          <a:xfrm>
            <a:off x="7780020" y="3242496"/>
            <a:ext cx="3886200" cy="1384995"/>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dirty="0">
                <a:solidFill>
                  <a:schemeClr val="bg1"/>
                </a:solidFill>
              </a:rPr>
              <a:t>Linear regression model fitted to predict salaries</a:t>
            </a:r>
          </a:p>
          <a:p>
            <a:pPr marL="285750" indent="-285750">
              <a:buFont typeface="Arial" panose="020B0604020202020204" pitchFamily="34" charset="0"/>
              <a:buChar char="•"/>
            </a:pPr>
            <a:r>
              <a:rPr lang="en-US" dirty="0">
                <a:solidFill>
                  <a:schemeClr val="bg1"/>
                </a:solidFill>
              </a:rPr>
              <a:t>Model RMSE below $1,000</a:t>
            </a:r>
          </a:p>
          <a:p>
            <a:endParaRPr lang="en-US" dirty="0">
              <a:solidFill>
                <a:schemeClr val="bg1"/>
              </a:solidFill>
            </a:endParaRPr>
          </a:p>
          <a:p>
            <a:endParaRPr lang="en-US" dirty="0">
              <a:solidFill>
                <a:schemeClr val="bg1"/>
              </a:solidFill>
            </a:endParaRPr>
          </a:p>
        </p:txBody>
      </p:sp>
      <p:cxnSp>
        <p:nvCxnSpPr>
          <p:cNvPr id="151" name="Straight Connector 150">
            <a:extLst>
              <a:ext uri="{C183D7F6-B498-43B3-948B-1728B52AA6E4}">
                <adec:decorative xmlns:adec="http://schemas.microsoft.com/office/drawing/2017/decorative" val="1"/>
              </a:ext>
            </a:extLst>
          </p:cNvPr>
          <p:cNvCxnSpPr/>
          <p:nvPr/>
        </p:nvCxnSpPr>
        <p:spPr>
          <a:xfrm>
            <a:off x="8991600" y="2790395"/>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C183D7F6-B498-43B3-948B-1728B52AA6E4}">
                <adec:decorative xmlns:adec="http://schemas.microsoft.com/office/drawing/2017/decorative" val="1"/>
              </a:ext>
            </a:extLst>
          </p:cNvPr>
          <p:cNvCxnSpPr/>
          <p:nvPr/>
        </p:nvCxnSpPr>
        <p:spPr>
          <a:xfrm>
            <a:off x="9347735" y="5910588"/>
            <a:ext cx="75077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5" name="Freeform 34" descr="This image is an icon of three human beings and a circle. "/>
          <p:cNvSpPr>
            <a:spLocks noEditPoints="1"/>
          </p:cNvSpPr>
          <p:nvPr/>
        </p:nvSpPr>
        <p:spPr bwMode="auto">
          <a:xfrm>
            <a:off x="9347734" y="1266044"/>
            <a:ext cx="750772" cy="753618"/>
          </a:xfrm>
          <a:custGeom>
            <a:avLst/>
            <a:gdLst>
              <a:gd name="T0" fmla="*/ 1924 w 2048"/>
              <a:gd name="T1" fmla="*/ 300 h 2048"/>
              <a:gd name="T2" fmla="*/ 1324 w 2048"/>
              <a:gd name="T3" fmla="*/ 300 h 2048"/>
              <a:gd name="T4" fmla="*/ 1024 w 2048"/>
              <a:gd name="T5" fmla="*/ 240 h 2048"/>
              <a:gd name="T6" fmla="*/ 720 w 2048"/>
              <a:gd name="T7" fmla="*/ 300 h 2048"/>
              <a:gd name="T8" fmla="*/ 120 w 2048"/>
              <a:gd name="T9" fmla="*/ 300 h 2048"/>
              <a:gd name="T10" fmla="*/ 0 w 2048"/>
              <a:gd name="T11" fmla="*/ 900 h 2048"/>
              <a:gd name="T12" fmla="*/ 242 w 2048"/>
              <a:gd name="T13" fmla="*/ 960 h 2048"/>
              <a:gd name="T14" fmla="*/ 689 w 2048"/>
              <a:gd name="T15" fmla="*/ 1730 h 2048"/>
              <a:gd name="T16" fmla="*/ 660 w 2048"/>
              <a:gd name="T17" fmla="*/ 2048 h 2048"/>
              <a:gd name="T18" fmla="*/ 1444 w 2048"/>
              <a:gd name="T19" fmla="*/ 1988 h 2048"/>
              <a:gd name="T20" fmla="*/ 1804 w 2048"/>
              <a:gd name="T21" fmla="*/ 1020 h 2048"/>
              <a:gd name="T22" fmla="*/ 1988 w 2048"/>
              <a:gd name="T23" fmla="*/ 960 h 2048"/>
              <a:gd name="T24" fmla="*/ 1819 w 2048"/>
              <a:gd name="T25" fmla="*/ 527 h 2048"/>
              <a:gd name="T26" fmla="*/ 1804 w 2048"/>
              <a:gd name="T27" fmla="*/ 300 h 2048"/>
              <a:gd name="T28" fmla="*/ 1444 w 2048"/>
              <a:gd name="T29" fmla="*/ 300 h 2048"/>
              <a:gd name="T30" fmla="*/ 420 w 2048"/>
              <a:gd name="T31" fmla="*/ 120 h 2048"/>
              <a:gd name="T32" fmla="*/ 420 w 2048"/>
              <a:gd name="T33" fmla="*/ 480 h 2048"/>
              <a:gd name="T34" fmla="*/ 420 w 2048"/>
              <a:gd name="T35" fmla="*/ 120 h 2048"/>
              <a:gd name="T36" fmla="*/ 420 w 2048"/>
              <a:gd name="T37" fmla="*/ 600 h 2048"/>
              <a:gd name="T38" fmla="*/ 126 w 2048"/>
              <a:gd name="T39" fmla="*/ 840 h 2048"/>
              <a:gd name="T40" fmla="*/ 1024 w 2048"/>
              <a:gd name="T41" fmla="*/ 1684 h 2048"/>
              <a:gd name="T42" fmla="*/ 726 w 2048"/>
              <a:gd name="T43" fmla="*/ 1928 h 2048"/>
              <a:gd name="T44" fmla="*/ 1024 w 2048"/>
              <a:gd name="T45" fmla="*/ 1204 h 2048"/>
              <a:gd name="T46" fmla="*/ 1024 w 2048"/>
              <a:gd name="T47" fmla="*/ 1564 h 2048"/>
              <a:gd name="T48" fmla="*/ 1263 w 2048"/>
              <a:gd name="T49" fmla="*/ 1639 h 2048"/>
              <a:gd name="T50" fmla="*/ 1324 w 2048"/>
              <a:gd name="T51" fmla="*/ 1384 h 2048"/>
              <a:gd name="T52" fmla="*/ 720 w 2048"/>
              <a:gd name="T53" fmla="*/ 1384 h 2048"/>
              <a:gd name="T54" fmla="*/ 828 w 2048"/>
              <a:gd name="T55" fmla="*/ 1613 h 2048"/>
              <a:gd name="T56" fmla="*/ 360 w 2048"/>
              <a:gd name="T57" fmla="*/ 1020 h 2048"/>
              <a:gd name="T58" fmla="*/ 780 w 2048"/>
              <a:gd name="T59" fmla="*/ 960 h 2048"/>
              <a:gd name="T60" fmla="*/ 615 w 2048"/>
              <a:gd name="T61" fmla="*/ 528 h 2048"/>
              <a:gd name="T62" fmla="*/ 1024 w 2048"/>
              <a:gd name="T63" fmla="*/ 360 h 2048"/>
              <a:gd name="T64" fmla="*/ 1429 w 2048"/>
              <a:gd name="T65" fmla="*/ 528 h 2048"/>
              <a:gd name="T66" fmla="*/ 1264 w 2048"/>
              <a:gd name="T67" fmla="*/ 960 h 2048"/>
              <a:gd name="T68" fmla="*/ 1684 w 2048"/>
              <a:gd name="T69" fmla="*/ 1020 h 2048"/>
              <a:gd name="T70" fmla="*/ 1330 w 2048"/>
              <a:gd name="T71" fmla="*/ 840 h 2048"/>
              <a:gd name="T72" fmla="*/ 1922 w 2048"/>
              <a:gd name="T73" fmla="*/ 840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8" h="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hidden="1">
            <a:extLst>
              <a:ext uri="{FF2B5EF4-FFF2-40B4-BE49-F238E27FC236}">
                <a16:creationId xmlns:a16="http://schemas.microsoft.com/office/drawing/2014/main" id="{B61803F9-0687-42F2-AD52-B4E217229BB0}"/>
              </a:ext>
            </a:extLst>
          </p:cNvPr>
          <p:cNvSpPr>
            <a:spLocks noGrp="1"/>
          </p:cNvSpPr>
          <p:nvPr>
            <p:ph type="title"/>
          </p:nvPr>
        </p:nvSpPr>
        <p:spPr/>
        <p:txBody>
          <a:bodyPr/>
          <a:lstStyle/>
          <a:p>
            <a:r>
              <a:rPr lang="en-US" dirty="0"/>
              <a:t>Slide 7</a:t>
            </a:r>
          </a:p>
        </p:txBody>
      </p:sp>
      <p:pic>
        <p:nvPicPr>
          <p:cNvPr id="11" name="Picture 10">
            <a:extLst>
              <a:ext uri="{FF2B5EF4-FFF2-40B4-BE49-F238E27FC236}">
                <a16:creationId xmlns:a16="http://schemas.microsoft.com/office/drawing/2014/main" id="{408AED0B-9A52-49D1-9EF7-08787348ED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9799" y="940020"/>
            <a:ext cx="6969133" cy="4977953"/>
          </a:xfrm>
          <a:prstGeom prst="rect">
            <a:avLst/>
          </a:prstGeom>
        </p:spPr>
      </p:pic>
      <p:pic>
        <p:nvPicPr>
          <p:cNvPr id="14" name="Picture 13">
            <a:extLst>
              <a:ext uri="{FF2B5EF4-FFF2-40B4-BE49-F238E27FC236}">
                <a16:creationId xmlns:a16="http://schemas.microsoft.com/office/drawing/2014/main" id="{602F5E52-07C5-48DA-88D1-F32C1A559CE9}"/>
              </a:ext>
            </a:extLst>
          </p:cNvPr>
          <p:cNvPicPr>
            <a:picLocks noChangeAspect="1"/>
          </p:cNvPicPr>
          <p:nvPr/>
        </p:nvPicPr>
        <p:blipFill>
          <a:blip r:embed="rId5"/>
          <a:stretch>
            <a:fillRect/>
          </a:stretch>
        </p:blipFill>
        <p:spPr>
          <a:xfrm>
            <a:off x="6038717" y="4500491"/>
            <a:ext cx="952633" cy="724001"/>
          </a:xfrm>
          <a:prstGeom prst="rect">
            <a:avLst/>
          </a:prstGeom>
        </p:spPr>
      </p:pic>
      <p:sp>
        <p:nvSpPr>
          <p:cNvPr id="36" name="TextBox 35">
            <a:extLst>
              <a:ext uri="{FF2B5EF4-FFF2-40B4-BE49-F238E27FC236}">
                <a16:creationId xmlns:a16="http://schemas.microsoft.com/office/drawing/2014/main" id="{E2E50AAE-C067-4251-9B39-88CC84F002B7}"/>
              </a:ext>
            </a:extLst>
          </p:cNvPr>
          <p:cNvSpPr txBox="1"/>
          <p:nvPr/>
        </p:nvSpPr>
        <p:spPr>
          <a:xfrm>
            <a:off x="467127" y="357087"/>
            <a:ext cx="4937760" cy="492443"/>
          </a:xfrm>
          <a:prstGeom prst="rect">
            <a:avLst/>
          </a:prstGeom>
          <a:noFill/>
        </p:spPr>
        <p:txBody>
          <a:bodyPr wrap="square" lIns="0" tIns="0" rIns="0" bIns="0" rtlCol="0">
            <a:spAutoFit/>
          </a:bodyPr>
          <a:lstStyle/>
          <a:p>
            <a:pPr>
              <a:tabLst>
                <a:tab pos="347663" algn="l"/>
              </a:tabLst>
            </a:pPr>
            <a:r>
              <a:rPr lang="en-US" sz="3200" b="1" dirty="0">
                <a:latin typeface="+mj-lt"/>
              </a:rPr>
              <a:t>Linear Regression Model</a:t>
            </a:r>
          </a:p>
        </p:txBody>
      </p:sp>
    </p:spTree>
    <p:extLst>
      <p:ext uri="{BB962C8B-B14F-4D97-AF65-F5344CB8AC3E}">
        <p14:creationId xmlns:p14="http://schemas.microsoft.com/office/powerpoint/2010/main" val="1561986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084"/>
          <a:stretch/>
        </p:blipFill>
        <p:spPr>
          <a:xfrm>
            <a:off x="-1491" y="0"/>
            <a:ext cx="12193491" cy="6858000"/>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1491"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a:solidFill>
            <a:srgbClr val="FF0000">
              <a:alpha val="30196"/>
            </a:srgbClr>
          </a:solidFill>
        </p:grpSpPr>
        <p:sp>
          <p:nvSpPr>
            <p:cNvPr id="17" name="Oval 16"/>
            <p:cNvSpPr/>
            <p:nvPr/>
          </p:nvSpPr>
          <p:spPr>
            <a:xfrm>
              <a:off x="5782715" y="1305681"/>
              <a:ext cx="4246656" cy="4246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8106641BD241F47915B43DE595DBC3A" ma:contentTypeVersion="11" ma:contentTypeDescription="Create a new document." ma:contentTypeScope="" ma:versionID="d027e6a621614416f65baaa2f55fec52">
  <xsd:schema xmlns:xsd="http://www.w3.org/2001/XMLSchema" xmlns:xs="http://www.w3.org/2001/XMLSchema" xmlns:p="http://schemas.microsoft.com/office/2006/metadata/properties" xmlns:ns3="10646382-7f99-445f-9760-d0a6e5101d89" xmlns:ns4="abfab6e1-d951-4bbe-91f4-d43a54e0f0a3" targetNamespace="http://schemas.microsoft.com/office/2006/metadata/properties" ma:root="true" ma:fieldsID="bcab4c9d371b2ff344c904528d943906" ns3:_="" ns4:_="">
    <xsd:import namespace="10646382-7f99-445f-9760-d0a6e5101d89"/>
    <xsd:import namespace="abfab6e1-d951-4bbe-91f4-d43a54e0f0a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646382-7f99-445f-9760-d0a6e5101d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bfab6e1-d951-4bbe-91f4-d43a54e0f0a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34F68F-75A8-45CD-B1B5-A3D915A6AF87}">
  <ds:schemaRefs>
    <ds:schemaRef ds:uri="http://schemas.microsoft.com/sharepoint/v3/contenttype/forms"/>
  </ds:schemaRefs>
</ds:datastoreItem>
</file>

<file path=customXml/itemProps2.xml><?xml version="1.0" encoding="utf-8"?>
<ds:datastoreItem xmlns:ds="http://schemas.openxmlformats.org/officeDocument/2006/customXml" ds:itemID="{37012ACE-197F-4399-983E-997B2529D311}">
  <ds:schemaRefs>
    <ds:schemaRef ds:uri="10646382-7f99-445f-9760-d0a6e5101d89"/>
    <ds:schemaRef ds:uri="http://purl.org/dc/dcmitype/"/>
    <ds:schemaRef ds:uri="http://schemas.openxmlformats.org/package/2006/metadata/core-properties"/>
    <ds:schemaRef ds:uri="abfab6e1-d951-4bbe-91f4-d43a54e0f0a3"/>
    <ds:schemaRef ds:uri="http://schemas.microsoft.com/office/2006/metadata/properties"/>
    <ds:schemaRef ds:uri="http://schemas.microsoft.com/office/2006/documentManagement/types"/>
    <ds:schemaRef ds:uri="http://purl.org/dc/terms/"/>
    <ds:schemaRef ds:uri="http://schemas.microsoft.com/office/infopath/2007/PartnerControls"/>
    <ds:schemaRef ds:uri="http://www.w3.org/XML/1998/namespace"/>
    <ds:schemaRef ds:uri="http://purl.org/dc/elements/1.1/"/>
  </ds:schemaRefs>
</ds:datastoreItem>
</file>

<file path=customXml/itemProps3.xml><?xml version="1.0" encoding="utf-8"?>
<ds:datastoreItem xmlns:ds="http://schemas.openxmlformats.org/officeDocument/2006/customXml" ds:itemID="{F8A17CF1-592B-470A-9DC8-AB8452352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646382-7f99-445f-9760-d0a6e5101d89"/>
    <ds:schemaRef ds:uri="abfab6e1-d951-4bbe-91f4-d43a54e0f0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Data-driven PowerPoint, from 24Slides</Template>
  <TotalTime>381</TotalTime>
  <Words>720</Words>
  <Application>Microsoft Office PowerPoint</Application>
  <PresentationFormat>Widescreen</PresentationFormat>
  <Paragraphs>62</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Abadi Extra Light</vt:lpstr>
      <vt:lpstr>Arial</vt:lpstr>
      <vt:lpstr>Calibri</vt:lpstr>
      <vt:lpstr>Century Gothic</vt:lpstr>
      <vt:lpstr>Corbel</vt:lpstr>
      <vt:lpstr>Segoe UI Light</vt:lpstr>
      <vt:lpstr>Office Theme</vt:lpstr>
      <vt:lpstr>Slide 1</vt:lpstr>
      <vt:lpstr>THE ANALYSIS</vt:lpstr>
      <vt:lpstr>Slide 10</vt:lpstr>
      <vt:lpstr>Slide 10</vt:lpstr>
      <vt:lpstr>Slide 10</vt:lpstr>
      <vt:lpstr>Slide 10</vt:lpstr>
      <vt:lpstr>Slide 7</vt:lpstr>
      <vt:lpstr>Slide 7</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Miguel Bonilla</dc:creator>
  <cp:lastModifiedBy>Miguel Bonilla</cp:lastModifiedBy>
  <cp:revision>2</cp:revision>
  <dcterms:created xsi:type="dcterms:W3CDTF">2022-04-13T01:30:42Z</dcterms:created>
  <dcterms:modified xsi:type="dcterms:W3CDTF">2022-04-17T02:22:23Z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0x010100F8106641BD241F47915B43DE595DBC3A</vt:lpwstr>
  </property>
</Properties>
</file>